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8" r:id="rId3"/>
    <p:sldId id="260" r:id="rId4"/>
    <p:sldId id="261" r:id="rId5"/>
    <p:sldId id="262" r:id="rId6"/>
    <p:sldId id="264" r:id="rId7"/>
    <p:sldId id="265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415"/>
    <p:restoredTop sz="94514"/>
  </p:normalViewPr>
  <p:slideViewPr>
    <p:cSldViewPr snapToGrid="0" snapToObjects="1">
      <p:cViewPr varScale="1">
        <p:scale>
          <a:sx n="82" d="100"/>
          <a:sy n="82" d="100"/>
        </p:scale>
        <p:origin x="184" y="6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9B813C-1505-AF42-8F33-B63B902FA698}" type="datetimeFigureOut">
              <a:rPr lang="en-US" smtClean="0"/>
              <a:t>7/27/20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151E07-10EA-3C4F-96D5-854F65AB3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5828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5BD2F4-ADB2-7940-8C48-81A6ADD54D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E05F6C-FF39-C349-8AE6-2F7B5A5C4C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A4EC15-BB47-5C42-9CD7-9DFD10AC43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29D-0F3A-D541-ADF3-F6FC21265909}" type="datetimeFigureOut">
              <a:rPr lang="en-US" smtClean="0"/>
              <a:t>7/27/20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5E65C8-4BDA-E742-81D9-83E5DBB1BA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7EDEE6-6536-EA40-B5A5-C8DFA5968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9157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53E0B1-AD4B-F84C-A2F4-4C2DC34D2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C11A34B-1697-3840-A0A3-5998BA9261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536252-5372-4D47-B6DB-2E18BF4C45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29D-0F3A-D541-ADF3-F6FC21265909}" type="datetimeFigureOut">
              <a:rPr lang="en-US" smtClean="0"/>
              <a:t>7/27/20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7A0345-FD4D-E341-A246-A317B1775E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E8B5B1-6192-C840-84D5-C358DBA72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1030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151DFF0-CBB0-374A-BFDA-D91CC40171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6A8E6F-2CA3-A34A-8A3B-DADE8DE05D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1A11FE-7C49-3748-BE2F-3A92FDB3E2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29D-0F3A-D541-ADF3-F6FC21265909}" type="datetimeFigureOut">
              <a:rPr lang="en-US" smtClean="0"/>
              <a:t>7/27/20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350694-E2CB-5342-A618-A1B4CAC57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4AC80A-6B5A-8244-9440-90DE705D3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7350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B6ED5-09E4-E544-812D-1C903ED9D9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9370AE-24DB-3E4D-BA36-5AA7EA1A0B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445543-6A14-4044-92C1-18C111A186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29D-0F3A-D541-ADF3-F6FC21265909}" type="datetimeFigureOut">
              <a:rPr lang="en-US" smtClean="0"/>
              <a:t>7/27/20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5D764C-6994-C349-8D4E-B25F1B049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5CBFE8-6EE4-5645-AB98-63B0F6B78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7151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2B7E64-B912-0948-AE11-CFD2FD134D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2EF730-37DE-C249-A8FB-AC6885CFD3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FCA701-F228-E846-8E42-633529C24A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29D-0F3A-D541-ADF3-F6FC21265909}" type="datetimeFigureOut">
              <a:rPr lang="en-US" smtClean="0"/>
              <a:t>7/27/20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AB55C3-22AD-B046-B106-98FD57DC1B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E3B019-6F5B-2B4B-862C-D256372CD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3084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06433-94F5-9B48-88B3-C6C3A42B7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1225F4-CA7E-B347-A1D8-264D75AA99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C8E893-4C30-5149-ABB3-B192CD0E83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C6A5DB-9367-F646-882D-87AB01320C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29D-0F3A-D541-ADF3-F6FC21265909}" type="datetimeFigureOut">
              <a:rPr lang="en-US" smtClean="0"/>
              <a:t>7/27/20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50D731-6B73-D544-A3EB-1E8F9698F3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065A68-6F3A-F445-905B-E4F5423D8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2608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FC1120-CD2C-E246-A884-F7F05A661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F34421-6F07-F74E-9114-4DCEC80E05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917290-A86C-4048-87CF-70535C6DAA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74B3251-0177-DC48-823B-42177F076B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F4EB699-8EAF-8B4F-A792-75B6402F19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4C54AAC-2E80-D04B-B8C9-FF8E674349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29D-0F3A-D541-ADF3-F6FC21265909}" type="datetimeFigureOut">
              <a:rPr lang="en-US" smtClean="0"/>
              <a:t>7/27/20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AE17620-922D-6D46-86B0-E4FAC77270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A17BB9D-37C8-0642-A6DC-DCA6704F63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6367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48D8E9-074C-8248-B84B-D362D5540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8570A3-9929-7740-9026-900BC9BD44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29D-0F3A-D541-ADF3-F6FC21265909}" type="datetimeFigureOut">
              <a:rPr lang="en-US" smtClean="0"/>
              <a:t>7/27/20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C9A7DD-FA65-5946-89EB-54E2872211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845527-E14F-C941-835D-60E352DA6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7854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F4A265-EB16-434A-99DD-4D8F355FE4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29D-0F3A-D541-ADF3-F6FC21265909}" type="datetimeFigureOut">
              <a:rPr lang="en-US" smtClean="0"/>
              <a:t>7/27/20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6652724-4B77-FD41-8D49-48045EBF91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057259-670B-E849-A698-E41ACD005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2529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3632EA-7B22-2C4B-B464-4BCF3800E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174914-900E-CB4B-8BD5-13C7D445E6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F3BCAA-34AD-624F-8098-DD0BB005E5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908D6C-118E-9044-AD57-E6585ACF9B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29D-0F3A-D541-ADF3-F6FC21265909}" type="datetimeFigureOut">
              <a:rPr lang="en-US" smtClean="0"/>
              <a:t>7/27/20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385E30-031A-944B-A8B2-6BDCFBA837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C11816-2419-CC4B-B107-9061A0E9F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4778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11288-04A8-D142-9E71-295C8CCD41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F3310B1-DAE9-B549-B2E9-C8A51FDD961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B13D2D-0B3D-6548-9E1E-4FB5C0FF6E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46B371-E971-CE46-8BBF-C159693A5B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29D-0F3A-D541-ADF3-F6FC21265909}" type="datetimeFigureOut">
              <a:rPr lang="en-US" smtClean="0"/>
              <a:t>7/27/20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0C0F3D-1305-5E40-8C2D-B3E98BA8F8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4CB493-8028-1941-B59F-368853D54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492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199CDE5-21F9-D241-B32C-AA4467593E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03A8D6-1075-E841-AC38-48A8CA62C0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584DE8-BBC8-974D-8DEB-21414866E4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C2829D-0F3A-D541-ADF3-F6FC21265909}" type="datetimeFigureOut">
              <a:rPr lang="en-US" smtClean="0"/>
              <a:t>7/27/20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0F2A78-D2EA-D548-8010-5B628A7A71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7B4509-F067-354E-9184-893C849210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9243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Helvetica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Helvetica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Helvetica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Helvetica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lvetica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lvetica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345D6-2ABF-5F4A-86BA-016E11D4A46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Priors and how to choose them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6B451F-7E1A-604E-8569-A65F7995F7B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Priors in Bayesian Phylogenetics</a:t>
            </a:r>
          </a:p>
        </p:txBody>
      </p:sp>
    </p:spTree>
    <p:extLst>
      <p:ext uri="{BB962C8B-B14F-4D97-AF65-F5344CB8AC3E}">
        <p14:creationId xmlns:p14="http://schemas.microsoft.com/office/powerpoint/2010/main" val="30653123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FC809-215F-DA4D-953C-11D58D0AA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Priors denote our prior belief/expectations in certain parameter values</a:t>
            </a:r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18882FCD-0D98-054F-B4E0-6789A8ADDE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352" y="4029147"/>
            <a:ext cx="11030236" cy="946625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43B50D21-9927-E34A-B756-B8B78B8003F6}"/>
              </a:ext>
            </a:extLst>
          </p:cNvPr>
          <p:cNvSpPr/>
          <p:nvPr/>
        </p:nvSpPr>
        <p:spPr>
          <a:xfrm>
            <a:off x="297712" y="4029147"/>
            <a:ext cx="3657600" cy="94662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EAB722B-E25F-4A4C-99BC-59ED4047C344}"/>
              </a:ext>
            </a:extLst>
          </p:cNvPr>
          <p:cNvSpPr/>
          <p:nvPr/>
        </p:nvSpPr>
        <p:spPr>
          <a:xfrm>
            <a:off x="4195952" y="3742660"/>
            <a:ext cx="2594344" cy="9144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67F4935-F5F9-0E40-98A3-BB6A0749CA19}"/>
              </a:ext>
            </a:extLst>
          </p:cNvPr>
          <p:cNvSpPr/>
          <p:nvPr/>
        </p:nvSpPr>
        <p:spPr>
          <a:xfrm>
            <a:off x="6790296" y="3742660"/>
            <a:ext cx="1524366" cy="9144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044517E-B8BE-564D-868B-32F0ABDB0783}"/>
              </a:ext>
            </a:extLst>
          </p:cNvPr>
          <p:cNvSpPr/>
          <p:nvPr/>
        </p:nvSpPr>
        <p:spPr>
          <a:xfrm>
            <a:off x="8314662" y="3742660"/>
            <a:ext cx="3487478" cy="9144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6AC5D0F-A3A9-AB4F-B5B5-DE657E48F006}"/>
              </a:ext>
            </a:extLst>
          </p:cNvPr>
          <p:cNvSpPr txBox="1"/>
          <p:nvPr/>
        </p:nvSpPr>
        <p:spPr>
          <a:xfrm>
            <a:off x="838200" y="2955928"/>
            <a:ext cx="2415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Posterior probability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51EBF45-5E9D-6342-9094-8823DCD8CAF1}"/>
              </a:ext>
            </a:extLst>
          </p:cNvPr>
          <p:cNvSpPr txBox="1"/>
          <p:nvPr/>
        </p:nvSpPr>
        <p:spPr>
          <a:xfrm>
            <a:off x="4352261" y="3195529"/>
            <a:ext cx="1743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Tree likelihood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D286495-04F9-3B45-B9A2-6BFC3BA69CED}"/>
              </a:ext>
            </a:extLst>
          </p:cNvPr>
          <p:cNvSpPr txBox="1"/>
          <p:nvPr/>
        </p:nvSpPr>
        <p:spPr>
          <a:xfrm>
            <a:off x="6397798" y="2299735"/>
            <a:ext cx="35020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Tree Prior describes how a tree was formed by a population model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B8628A1-4DBF-1744-BBA0-08F76EFCE9F1}"/>
              </a:ext>
            </a:extLst>
          </p:cNvPr>
          <p:cNvSpPr txBox="1"/>
          <p:nvPr/>
        </p:nvSpPr>
        <p:spPr>
          <a:xfrm>
            <a:off x="9384640" y="2786637"/>
            <a:ext cx="25763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Prior belief of what the parameters should be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0F10425-C4CE-1B48-8563-B1435D54E29C}"/>
              </a:ext>
            </a:extLst>
          </p:cNvPr>
          <p:cNvSpPr txBox="1"/>
          <p:nvPr/>
        </p:nvSpPr>
        <p:spPr>
          <a:xfrm>
            <a:off x="8859795" y="6488668"/>
            <a:ext cx="3332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Du Plessis et al., 2015, </a:t>
            </a:r>
            <a:r>
              <a:rPr lang="en-US" i="1" dirty="0"/>
              <a:t>Trends M.</a:t>
            </a:r>
          </a:p>
        </p:txBody>
      </p:sp>
    </p:spTree>
    <p:extLst>
      <p:ext uri="{BB962C8B-B14F-4D97-AF65-F5344CB8AC3E}">
        <p14:creationId xmlns:p14="http://schemas.microsoft.com/office/powerpoint/2010/main" val="7978376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CD2830-98E9-2B42-9604-57FC806604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Practical example: Choosing priors on the evolutionary rates for SARS-CoV-2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E002D1-2C94-4D4D-9F34-A339DA2385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are related viruses (preferably in the same host)</a:t>
            </a:r>
          </a:p>
          <a:p>
            <a:pPr lvl="1"/>
            <a:r>
              <a:rPr lang="en-US" dirty="0"/>
              <a:t>SARS</a:t>
            </a:r>
          </a:p>
          <a:p>
            <a:pPr lvl="1"/>
            <a:r>
              <a:rPr lang="en-US" dirty="0"/>
              <a:t>MERS</a:t>
            </a:r>
          </a:p>
          <a:p>
            <a:r>
              <a:rPr lang="en-US" dirty="0"/>
              <a:t>What are their evolutionary rates</a:t>
            </a:r>
          </a:p>
        </p:txBody>
      </p:sp>
    </p:spTree>
    <p:extLst>
      <p:ext uri="{BB962C8B-B14F-4D97-AF65-F5344CB8AC3E}">
        <p14:creationId xmlns:p14="http://schemas.microsoft.com/office/powerpoint/2010/main" val="5035304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5B97C-8C4A-9A4B-8C97-E77CEBECD6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SARS evolutionary rate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826B3EF0-E6CE-F04D-8B61-1F5A108626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536696"/>
            <a:ext cx="10515600" cy="292919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B31D6F3-D413-8F4C-BE3A-0D22A137AD71}"/>
              </a:ext>
            </a:extLst>
          </p:cNvPr>
          <p:cNvSpPr txBox="1"/>
          <p:nvPr/>
        </p:nvSpPr>
        <p:spPr>
          <a:xfrm>
            <a:off x="9036424" y="6488668"/>
            <a:ext cx="3155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Zhang et al., 2004, </a:t>
            </a:r>
            <a:r>
              <a:rPr lang="en-US" i="1" dirty="0"/>
              <a:t>BMC </a:t>
            </a:r>
            <a:r>
              <a:rPr lang="en-US" i="1" dirty="0" err="1"/>
              <a:t>Evol</a:t>
            </a:r>
            <a:r>
              <a:rPr lang="en-US" i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543233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42054-4F6F-AC4D-94EB-44DA5E8F2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MERS evolutionary rate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DAD6E94-F087-A044-B825-DA6BB8A992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0479" y="2064543"/>
            <a:ext cx="9909116" cy="815307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091E3CC-F3A8-2240-8884-345E5561CBB8}"/>
              </a:ext>
            </a:extLst>
          </p:cNvPr>
          <p:cNvSpPr txBox="1"/>
          <p:nvPr/>
        </p:nvSpPr>
        <p:spPr>
          <a:xfrm>
            <a:off x="9036424" y="6488668"/>
            <a:ext cx="3155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Dudas</a:t>
            </a:r>
            <a:r>
              <a:rPr lang="en-US" dirty="0"/>
              <a:t> et al., 2018, </a:t>
            </a:r>
            <a:r>
              <a:rPr lang="en-US" i="1" dirty="0" err="1"/>
              <a:t>eLife</a:t>
            </a:r>
            <a:endParaRPr lang="en-US" i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F76363-868A-154C-9399-2C84F3AAB9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9804" y="3429000"/>
            <a:ext cx="3155576" cy="3170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1881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FC809-215F-DA4D-953C-11D58D0AA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Everything affects everything. Prior edition.</a:t>
            </a:r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18882FCD-0D98-054F-B4E0-6789A8ADDE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352" y="4029147"/>
            <a:ext cx="11030236" cy="946625"/>
          </a:xfrm>
          <a:prstGeom prst="rect">
            <a:avLst/>
          </a:prstGeom>
        </p:spPr>
      </p:pic>
      <p:sp>
        <p:nvSpPr>
          <p:cNvPr id="4" name="Circular Arrow 3">
            <a:extLst>
              <a:ext uri="{FF2B5EF4-FFF2-40B4-BE49-F238E27FC236}">
                <a16:creationId xmlns:a16="http://schemas.microsoft.com/office/drawing/2014/main" id="{C15DC723-E3AB-F347-9AE8-6B59E8C845FB}"/>
              </a:ext>
            </a:extLst>
          </p:cNvPr>
          <p:cNvSpPr/>
          <p:nvPr/>
        </p:nvSpPr>
        <p:spPr>
          <a:xfrm flipH="1">
            <a:off x="6363730" y="3429000"/>
            <a:ext cx="1025610" cy="827903"/>
          </a:xfrm>
          <a:prstGeom prst="circular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Circular Arrow 17">
            <a:extLst>
              <a:ext uri="{FF2B5EF4-FFF2-40B4-BE49-F238E27FC236}">
                <a16:creationId xmlns:a16="http://schemas.microsoft.com/office/drawing/2014/main" id="{C43CB9B4-E785-8349-80F5-97B02F69FFFC}"/>
              </a:ext>
            </a:extLst>
          </p:cNvPr>
          <p:cNvSpPr/>
          <p:nvPr/>
        </p:nvSpPr>
        <p:spPr>
          <a:xfrm flipH="1">
            <a:off x="8048368" y="3488724"/>
            <a:ext cx="1025610" cy="827903"/>
          </a:xfrm>
          <a:prstGeom prst="circular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Circular Arrow 4">
            <a:extLst>
              <a:ext uri="{FF2B5EF4-FFF2-40B4-BE49-F238E27FC236}">
                <a16:creationId xmlns:a16="http://schemas.microsoft.com/office/drawing/2014/main" id="{16D2528A-1735-174C-9EEB-7E24AA435B59}"/>
              </a:ext>
            </a:extLst>
          </p:cNvPr>
          <p:cNvSpPr/>
          <p:nvPr/>
        </p:nvSpPr>
        <p:spPr>
          <a:xfrm flipH="1">
            <a:off x="5399901" y="1210962"/>
            <a:ext cx="6253746" cy="4654122"/>
          </a:xfrm>
          <a:prstGeom prst="circular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13798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FC809-215F-DA4D-953C-11D58D0AA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True prior distributions are revealed by sampling under the prior.</a:t>
            </a:r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18882FCD-0D98-054F-B4E0-6789A8ADDE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352" y="4029147"/>
            <a:ext cx="11030236" cy="946625"/>
          </a:xfrm>
          <a:prstGeom prst="rect">
            <a:avLst/>
          </a:prstGeom>
        </p:spPr>
      </p:pic>
      <p:sp>
        <p:nvSpPr>
          <p:cNvPr id="10" name="Multiply 9">
            <a:extLst>
              <a:ext uri="{FF2B5EF4-FFF2-40B4-BE49-F238E27FC236}">
                <a16:creationId xmlns:a16="http://schemas.microsoft.com/office/drawing/2014/main" id="{718BEA36-5A13-5A49-A09D-DC269190AC22}"/>
              </a:ext>
            </a:extLst>
          </p:cNvPr>
          <p:cNvSpPr/>
          <p:nvPr/>
        </p:nvSpPr>
        <p:spPr>
          <a:xfrm>
            <a:off x="2838091" y="4115105"/>
            <a:ext cx="871268" cy="774708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Multiply 11">
            <a:extLst>
              <a:ext uri="{FF2B5EF4-FFF2-40B4-BE49-F238E27FC236}">
                <a16:creationId xmlns:a16="http://schemas.microsoft.com/office/drawing/2014/main" id="{F4100575-6781-A346-87A5-6EB649644BBB}"/>
              </a:ext>
            </a:extLst>
          </p:cNvPr>
          <p:cNvSpPr/>
          <p:nvPr/>
        </p:nvSpPr>
        <p:spPr>
          <a:xfrm>
            <a:off x="4383657" y="3840669"/>
            <a:ext cx="865516" cy="774708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Multiply 12">
            <a:extLst>
              <a:ext uri="{FF2B5EF4-FFF2-40B4-BE49-F238E27FC236}">
                <a16:creationId xmlns:a16="http://schemas.microsoft.com/office/drawing/2014/main" id="{498F2D18-2A22-B04E-9C87-8FC90DB1040F}"/>
              </a:ext>
            </a:extLst>
          </p:cNvPr>
          <p:cNvSpPr/>
          <p:nvPr/>
        </p:nvSpPr>
        <p:spPr>
          <a:xfrm>
            <a:off x="7375586" y="4402653"/>
            <a:ext cx="871268" cy="774708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5328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7705</TotalTime>
  <Words>125</Words>
  <Application>Microsoft Macintosh PowerPoint</Application>
  <PresentationFormat>Widescreen</PresentationFormat>
  <Paragraphs>19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Helvetica</vt:lpstr>
      <vt:lpstr>Office Theme</vt:lpstr>
      <vt:lpstr>Priors and how to choose them</vt:lpstr>
      <vt:lpstr>Priors denote our prior belief/expectations in certain parameter values</vt:lpstr>
      <vt:lpstr>Practical example: Choosing priors on the evolutionary rates for SARS-CoV-2 </vt:lpstr>
      <vt:lpstr>SARS evolutionary rate</vt:lpstr>
      <vt:lpstr>MERS evolutionary rate</vt:lpstr>
      <vt:lpstr>Everything affects everything. Prior edition.</vt:lpstr>
      <vt:lpstr>True prior distributions are revealed by sampling under the prior.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Tracking the evolution of pathogens, site and clock models</dc:title>
  <dc:creator>Mueller, Nicola F</dc:creator>
  <cp:lastModifiedBy>Mueller, Nicola F</cp:lastModifiedBy>
  <cp:revision>44</cp:revision>
  <dcterms:created xsi:type="dcterms:W3CDTF">2020-07-05T17:44:26Z</dcterms:created>
  <dcterms:modified xsi:type="dcterms:W3CDTF">2020-07-28T15:05:21Z</dcterms:modified>
</cp:coreProperties>
</file>